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09" r:id="rId2"/>
    <p:sldId id="341" r:id="rId3"/>
    <p:sldId id="274" r:id="rId4"/>
    <p:sldId id="322" r:id="rId5"/>
    <p:sldId id="323" r:id="rId6"/>
    <p:sldId id="324" r:id="rId7"/>
    <p:sldId id="352" r:id="rId8"/>
    <p:sldId id="353" r:id="rId9"/>
    <p:sldId id="354" r:id="rId10"/>
    <p:sldId id="328" r:id="rId11"/>
    <p:sldId id="329" r:id="rId12"/>
    <p:sldId id="279" r:id="rId13"/>
    <p:sldId id="355" r:id="rId14"/>
    <p:sldId id="321" r:id="rId15"/>
    <p:sldId id="334" r:id="rId16"/>
    <p:sldId id="335" r:id="rId17"/>
    <p:sldId id="336" r:id="rId18"/>
    <p:sldId id="337" r:id="rId19"/>
    <p:sldId id="345" r:id="rId20"/>
    <p:sldId id="338" r:id="rId21"/>
    <p:sldId id="340" r:id="rId22"/>
    <p:sldId id="342" r:id="rId23"/>
    <p:sldId id="350" r:id="rId24"/>
    <p:sldId id="351" r:id="rId25"/>
    <p:sldId id="332" r:id="rId26"/>
    <p:sldId id="349" r:id="rId27"/>
    <p:sldId id="331" r:id="rId28"/>
    <p:sldId id="33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519E7-25DC-4B1E-BD43-1CF53A2D04EF}" v="9" dt="2020-01-28T19:49:15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2" autoAdjust="0"/>
    <p:restoredTop sz="66104" autoAdjust="0"/>
  </p:normalViewPr>
  <p:slideViewPr>
    <p:cSldViewPr>
      <p:cViewPr varScale="1">
        <p:scale>
          <a:sx n="82" d="100"/>
          <a:sy n="82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891F2C89-B78B-4ECF-B02C-DFEC52B937E8}"/>
    <pc:docChg chg="modSld">
      <pc:chgData name="Jo Claes" userId="d64208f3-0076-4064-b6ac-7d8ee9dc279f" providerId="ADAL" clId="{891F2C89-B78B-4ECF-B02C-DFEC52B937E8}" dt="2019-12-13T09:12:39.899" v="0"/>
      <pc:docMkLst>
        <pc:docMk/>
      </pc:docMkLst>
      <pc:sldChg chg="modSp">
        <pc:chgData name="Jo Claes" userId="d64208f3-0076-4064-b6ac-7d8ee9dc279f" providerId="ADAL" clId="{891F2C89-B78B-4ECF-B02C-DFEC52B937E8}" dt="2019-12-13T09:12:39.899" v="0"/>
        <pc:sldMkLst>
          <pc:docMk/>
          <pc:sldMk cId="1202091140" sldId="331"/>
        </pc:sldMkLst>
        <pc:spChg chg="mod">
          <ac:chgData name="Jo Claes" userId="d64208f3-0076-4064-b6ac-7d8ee9dc279f" providerId="ADAL" clId="{891F2C89-B78B-4ECF-B02C-DFEC52B937E8}" dt="2019-12-13T09:12:39.899" v="0"/>
          <ac:spMkLst>
            <pc:docMk/>
            <pc:sldMk cId="1202091140" sldId="331"/>
            <ac:spMk id="3" creationId="{00000000-0000-0000-0000-000000000000}"/>
          </ac:spMkLst>
        </pc:spChg>
      </pc:sldChg>
    </pc:docChg>
  </pc:docChgLst>
  <pc:docChgLst>
    <pc:chgData name="Jo Claes" userId="d64208f3-0076-4064-b6ac-7d8ee9dc279f" providerId="ADAL" clId="{EFD519E7-25DC-4B1E-BD43-1CF53A2D04EF}"/>
    <pc:docChg chg="modSld">
      <pc:chgData name="Jo Claes" userId="d64208f3-0076-4064-b6ac-7d8ee9dc279f" providerId="ADAL" clId="{EFD519E7-25DC-4B1E-BD43-1CF53A2D04EF}" dt="2020-01-28T19:49:21.216" v="15" actId="1035"/>
      <pc:docMkLst>
        <pc:docMk/>
      </pc:docMkLst>
      <pc:sldChg chg="modSp">
        <pc:chgData name="Jo Claes" userId="d64208f3-0076-4064-b6ac-7d8ee9dc279f" providerId="ADAL" clId="{EFD519E7-25DC-4B1E-BD43-1CF53A2D04EF}" dt="2020-01-28T19:49:21.216" v="15" actId="1035"/>
        <pc:sldMkLst>
          <pc:docMk/>
          <pc:sldMk cId="1202091140" sldId="331"/>
        </pc:sldMkLst>
        <pc:spChg chg="mod">
          <ac:chgData name="Jo Claes" userId="d64208f3-0076-4064-b6ac-7d8ee9dc279f" providerId="ADAL" clId="{EFD519E7-25DC-4B1E-BD43-1CF53A2D04EF}" dt="2020-01-28T19:49:21.216" v="15" actId="1035"/>
          <ac:spMkLst>
            <pc:docMk/>
            <pc:sldMk cId="1202091140" sldId="33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47E7-629B-40FF-A9B6-C48EFEB99100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7B04-E346-4859-9CA7-88FF33329E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72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4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2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2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zh-CN" altLang="en-US" sz="1400" b="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不锈钢表面</a:t>
            </a:r>
            <a:endParaRPr lang="fr-FR" sz="1400" b="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6969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6969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6969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imSun" panose="02010600030101010101" pitchFamily="2" charset="-122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rand-sgm.fr/" TargetMode="External"/><Relationship Id="rId13" Type="http://schemas.openxmlformats.org/officeDocument/2006/relationships/hyperlink" Target="https://gkd.de/architekturgewebe/" TargetMode="External"/><Relationship Id="rId3" Type="http://schemas.openxmlformats.org/officeDocument/2006/relationships/hyperlink" Target="http://www.ssina.com/download_a_file/special_finishes.pdf" TargetMode="External"/><Relationship Id="rId7" Type="http://schemas.openxmlformats.org/officeDocument/2006/relationships/hyperlink" Target="http://www.worldstainless.org/Files/issf/non-image-files/PDF/Euro_Inox/Electropolishing_EN.pdf" TargetMode="External"/><Relationship Id="rId12" Type="http://schemas.openxmlformats.org/officeDocument/2006/relationships/hyperlink" Target="http://cambridgearchitectural.com/" TargetMode="External"/><Relationship Id="rId2" Type="http://schemas.openxmlformats.org/officeDocument/2006/relationships/hyperlink" Target="http://www.worldstainless.org/Files/issf/non-image-files/PDF/Euro_Inox/Finishes02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grat.de/home/" TargetMode="External"/><Relationship Id="rId11" Type="http://schemas.openxmlformats.org/officeDocument/2006/relationships/hyperlink" Target="https://www.exyd.com/waterfront-building.html" TargetMode="External"/><Relationship Id="rId5" Type="http://schemas.openxmlformats.org/officeDocument/2006/relationships/hyperlink" Target="http://www.uginox.com/sites/default/files/public/Triptyque%20Lusignan_web.pdf" TargetMode="External"/><Relationship Id="rId15" Type="http://schemas.openxmlformats.org/officeDocument/2006/relationships/hyperlink" Target="https://www.worldstainless.org/Files/issf/non-image-files/PDF/Euro_Inox/RoughnessMeasurement_EN.pdf" TargetMode="External"/><Relationship Id="rId10" Type="http://schemas.openxmlformats.org/officeDocument/2006/relationships/hyperlink" Target="http://cambridgearchitectural.com/projects/ft-lauderdale-hollywood-international-airport-rental-car-center" TargetMode="External"/><Relationship Id="rId4" Type="http://schemas.openxmlformats.org/officeDocument/2006/relationships/hyperlink" Target="http://www.bssa.org.uk/topics.php?article=47" TargetMode="External"/><Relationship Id="rId9" Type="http://schemas.openxmlformats.org/officeDocument/2006/relationships/hyperlink" Target="https://www.worldstainless.org/Files/issf/non-image-files/PDF/Euro_Inox/3D_Finishes_EN.pdf" TargetMode="External"/><Relationship Id="rId14" Type="http://schemas.openxmlformats.org/officeDocument/2006/relationships/hyperlink" Target="http://www.diedrahtweber-architektur.com/de/anwendungen-architekturgewebe/medienfassad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建筑</a:t>
            </a:r>
            <a:r>
              <a:rPr lang="fr-FR" dirty="0"/>
              <a:t>/</a:t>
            </a:r>
            <a:r>
              <a:rPr lang="zh-CN" altLang="en-US" dirty="0"/>
              <a:t>土木工程发言稿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969696"/>
                </a:solidFill>
              </a:rPr>
              <a:t>第八章</a:t>
            </a:r>
            <a:endParaRPr lang="fr-FR" sz="4000" b="1" dirty="0">
              <a:solidFill>
                <a:srgbClr val="969696"/>
              </a:solidFill>
            </a:endParaRPr>
          </a:p>
          <a:p>
            <a:r>
              <a:rPr lang="zh-CN" altLang="en-US" sz="4000" b="1" dirty="0">
                <a:solidFill>
                  <a:srgbClr val="969696"/>
                </a:solidFill>
              </a:rPr>
              <a:t>不锈钢表面</a:t>
            </a:r>
            <a:endParaRPr lang="fr-FR" sz="4000" b="1" dirty="0">
              <a:solidFill>
                <a:srgbClr val="9696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1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13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专有饰面</a:t>
            </a:r>
            <a:r>
              <a:rPr lang="fr-FR" baseline="50000" dirty="0"/>
              <a:t> 4,5</a:t>
            </a:r>
            <a:br>
              <a:rPr lang="fr-FR" sz="4000" dirty="0"/>
            </a:br>
            <a:r>
              <a:rPr lang="zh-CN" altLang="en-US" sz="2000" dirty="0"/>
              <a:t>专业公司可以提供各种特殊的和定制的饰面</a:t>
            </a:r>
            <a:br>
              <a:rPr lang="fr-FR" sz="2000" dirty="0"/>
            </a:br>
            <a:r>
              <a:rPr lang="zh-CN" altLang="en-US" sz="2000" dirty="0"/>
              <a:t>请参看下面的示例</a:t>
            </a:r>
            <a:endParaRPr lang="en-GB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789160"/>
            <a:ext cx="2886075" cy="10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5229320"/>
            <a:ext cx="2886075" cy="10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23531" y="2349000"/>
            <a:ext cx="3152925" cy="3960320"/>
            <a:chOff x="4644009" y="2349000"/>
            <a:chExt cx="3152925" cy="396032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9" y="2349000"/>
              <a:ext cx="31225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8560" y="3789160"/>
              <a:ext cx="3118108" cy="10800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9187" y="5229320"/>
              <a:ext cx="31377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10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27" y="2347446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8718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CN" altLang="en-US" dirty="0"/>
              <a:t>电抛光</a:t>
            </a:r>
            <a:r>
              <a:rPr lang="fr-FR" baseline="50000" dirty="0"/>
              <a:t> 6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88" y="1600200"/>
            <a:ext cx="3907857" cy="2685448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产生光亮的、反射表面，并具有下列特点：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000" dirty="0"/>
              <a:t>优化各种等级钢的耐腐蚀性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000" dirty="0"/>
              <a:t>易于消毒和清理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000" dirty="0"/>
              <a:t>涂鸦容易清理</a:t>
            </a:r>
            <a:endParaRPr lang="fr-FR" sz="2000" dirty="0"/>
          </a:p>
          <a:p>
            <a:pPr marL="0" indent="0">
              <a:buNone/>
            </a:pPr>
            <a:r>
              <a:rPr lang="zh-CN" altLang="en-US" sz="2000" dirty="0"/>
              <a:t>但是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000" dirty="0"/>
              <a:t>非常规表面更明显</a:t>
            </a:r>
            <a:endParaRPr lang="fr-F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sz="2000" dirty="0"/>
              <a:t>擦痕和机械损害也更明显</a:t>
            </a:r>
            <a:endParaRPr lang="fr-F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11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26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珠光处理</a:t>
            </a:r>
            <a:r>
              <a:rPr lang="fr-FR" dirty="0"/>
              <a:t> </a:t>
            </a:r>
            <a:r>
              <a:rPr lang="fr-FR" baseline="30000" dirty="0"/>
              <a:t>8</a:t>
            </a:r>
            <a:br>
              <a:rPr lang="fr-FR" sz="4000" dirty="0"/>
            </a:br>
            <a:r>
              <a:rPr lang="zh-CN" altLang="en-US" sz="2000" dirty="0"/>
              <a:t>使用不同的珠光处理材料会改变表面外观，</a:t>
            </a:r>
            <a:br>
              <a:rPr lang="en-US" altLang="zh-CN" sz="2000" dirty="0"/>
            </a:br>
            <a:r>
              <a:rPr lang="zh-CN" altLang="en-US" sz="2000" dirty="0"/>
              <a:t>例如：</a:t>
            </a:r>
            <a:r>
              <a:rPr lang="fr-FR" sz="2000" dirty="0"/>
              <a:t> </a:t>
            </a:r>
            <a:r>
              <a:rPr lang="zh-CN" altLang="en-US" sz="2000" dirty="0"/>
              <a:t>小玻璃珠（上图）或碎玻璃（下图）</a:t>
            </a:r>
            <a:endParaRPr lang="fr-F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3158" y="1963554"/>
            <a:ext cx="3368842" cy="12801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3157" y="3429000"/>
            <a:ext cx="3368843" cy="12970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12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69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请注意</a:t>
            </a:r>
            <a:r>
              <a:rPr lang="fr-FR" dirty="0"/>
              <a:t>: </a:t>
            </a: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96000" cy="365125"/>
          </a:xfrm>
        </p:spPr>
        <p:txBody>
          <a:bodyPr/>
          <a:lstStyle/>
          <a:p>
            <a:fld id="{5AF66AA0-E37C-4065-8BE7-D4086C065B53}" type="slidenum">
              <a:rPr lang="fr-BE" smtClean="0"/>
              <a:t>13</a:t>
            </a:fld>
            <a:endParaRPr lang="fr-BE"/>
          </a:p>
        </p:txBody>
      </p:sp>
      <p:sp>
        <p:nvSpPr>
          <p:cNvPr id="12" name="ZoneTexte 3"/>
          <p:cNvSpPr txBox="1"/>
          <p:nvPr/>
        </p:nvSpPr>
        <p:spPr>
          <a:xfrm>
            <a:off x="440788" y="1907107"/>
            <a:ext cx="81472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不锈钢有多个不同牌号，为各种设计问题，从恶劣环境要求的高耐腐蚀性到高强度要求，从易成型到易焊接等等提供广泛的解决方案。同样，不锈钢可提供各种表面处理方案，帮助建筑师实现其审美诉求。同样，不锈钢还可以实现多种表面处理，从普通哑光处理，到纹理图案和色泽的软抛光，再到高抛光镜面处理等等。不锈钢为想象力丰富的设计师提供了多种方案选择。</a:t>
            </a:r>
            <a:endParaRPr lang="en-GB" sz="2000" dirty="0"/>
          </a:p>
          <a:p>
            <a:endParaRPr lang="en-GB" sz="2000" dirty="0"/>
          </a:p>
          <a:p>
            <a:r>
              <a:rPr lang="zh-CN" altLang="en-US" sz="2000" b="1" dirty="0"/>
              <a:t>表面光泽度处理要谨慎使用，不要产生意外的反光或热反射等问题。尤其要注意那些外立面朝南，或外立面呈凹陷形的建筑。</a:t>
            </a:r>
            <a:endParaRPr lang="fr-FR" sz="2000" b="1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3939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建筑师们每天都在不锈钢上使用各种表面处理方法</a:t>
            </a:r>
            <a:r>
              <a:rPr lang="fr-FR" dirty="0"/>
              <a:t> </a:t>
            </a:r>
            <a:r>
              <a:rPr lang="fr-FR" baseline="50000" dirty="0"/>
              <a:t>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在第十章的案例中，您会看到一些建筑的案例，其中表面处理对其外观美学至关重要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120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2 – </a:t>
            </a:r>
            <a:r>
              <a:rPr lang="zh-CN" altLang="en-US" dirty="0"/>
              <a:t>三维表面处理</a:t>
            </a:r>
            <a:r>
              <a:rPr lang="fr-FR" baseline="50000" dirty="0"/>
              <a:t>9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即：比压纹、冲压、切割、压型等工艺做出的图案更具三维特点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通常需要电脑辅助机器来实现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15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84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zh-CN" altLang="en-US" sz="3600" dirty="0">
                <a:cs typeface="Browallia New" panose="020B0604020202020204" pitchFamily="34" charset="-34"/>
              </a:rPr>
              <a:t>浮雕图案</a:t>
            </a:r>
            <a:r>
              <a:rPr lang="fr-FR" sz="3600" dirty="0">
                <a:cs typeface="Browallia New" panose="020B0604020202020204" pitchFamily="34" charset="-34"/>
              </a:rPr>
              <a:t> </a:t>
            </a:r>
            <a:r>
              <a:rPr lang="fr-FR" sz="3600" baseline="50000" dirty="0">
                <a:cs typeface="Browallia New" panose="020B0604020202020204" pitchFamily="34" charset="-34"/>
              </a:rPr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  <a:cs typeface="Browallia New" panose="020B0604020202020204" pitchFamily="34" charset="-34"/>
              </a:rPr>
              <a:pPr/>
              <a:t>16</a:t>
            </a:fld>
            <a:endParaRPr lang="fr-BE">
              <a:latin typeface="Adobe Fangsong Std R" pitchFamily="18" charset="-128"/>
              <a:ea typeface="Adobe Fangsong Std R" pitchFamily="18" charset="-128"/>
              <a:cs typeface="Browallia New" panose="020B06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304" y="2123488"/>
            <a:ext cx="3772181" cy="182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012" y="4303314"/>
            <a:ext cx="3783276" cy="184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304" y="4303314"/>
            <a:ext cx="3772181" cy="184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012" y="2123488"/>
            <a:ext cx="3783276" cy="182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6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不规则形状</a:t>
            </a:r>
            <a:r>
              <a:rPr lang="fr-FR" sz="3600" baseline="50000" dirty="0"/>
              <a:t>9</a:t>
            </a:r>
            <a:r>
              <a:rPr lang="fr-FR" sz="3600" dirty="0"/>
              <a:t> </a:t>
            </a:r>
            <a:r>
              <a:rPr lang="zh-CN" altLang="en-US" dirty="0"/>
              <a:t>（液压成型）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17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890" y="1467716"/>
            <a:ext cx="3038311" cy="2522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6878" y="4305611"/>
            <a:ext cx="3076701" cy="2482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890" y="4305611"/>
            <a:ext cx="3038311" cy="248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6878" y="1467716"/>
            <a:ext cx="3076701" cy="2530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穿孔金属片</a:t>
            </a:r>
            <a:r>
              <a:rPr lang="fr-FR" sz="3600" baseline="50000" dirty="0"/>
              <a:t>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18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712" y="1319444"/>
            <a:ext cx="3687288" cy="29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400" y="1319444"/>
            <a:ext cx="2755075" cy="29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http://www.yq-stainlesssteelmesh.com/Utp/2013753148960.jpg"/>
          <p:cNvSpPr>
            <a:spLocks noChangeAspect="1" noChangeArrowheads="1"/>
          </p:cNvSpPr>
          <p:nvPr/>
        </p:nvSpPr>
        <p:spPr bwMode="auto">
          <a:xfrm>
            <a:off x="155575" y="-1608138"/>
            <a:ext cx="53625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711" y="4546948"/>
            <a:ext cx="3686679" cy="2122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5" descr="http://2.imimg.com/data2/PS/RT/MY-1643219/perforated-stainless-steel-sheets-250x250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400" y="4589812"/>
            <a:ext cx="2755075" cy="207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0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" y="8336"/>
            <a:ext cx="8229600" cy="814876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使用穿孔钢片的半透明玻璃板</a:t>
            </a:r>
            <a:r>
              <a:rPr lang="fr-FR" sz="2800" dirty="0"/>
              <a:t> </a:t>
            </a:r>
            <a:r>
              <a:rPr lang="fr-FR" sz="2800" baseline="30000" dirty="0"/>
              <a:t>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19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450" y="1079072"/>
            <a:ext cx="3960000" cy="2785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1450" y="3972053"/>
            <a:ext cx="3960000" cy="2436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32639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不锈钢饰面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三维表面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织网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参考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2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9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钢丝网板</a:t>
            </a:r>
            <a:endParaRPr lang="fr-F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20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4558" y="1892174"/>
            <a:ext cx="3340729" cy="1394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4558" y="5278170"/>
            <a:ext cx="3340730" cy="1339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4558" y="3603279"/>
            <a:ext cx="3340729" cy="1358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3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400"/>
            <a:ext cx="8229600" cy="634082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技巧的组合</a:t>
            </a:r>
            <a:r>
              <a:rPr lang="fr-FR" sz="2800" dirty="0"/>
              <a:t> </a:t>
            </a:r>
            <a:r>
              <a:rPr lang="fr-FR" sz="2800" baseline="30000" dirty="0"/>
              <a:t>11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2" y="1578818"/>
            <a:ext cx="5162550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284" y="4405360"/>
            <a:ext cx="3669196" cy="2336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6926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000" dirty="0">
                <a:latin typeface="Adobe Fangsong Std R" pitchFamily="18" charset="-128"/>
                <a:ea typeface="Adobe Fangsong Std R" pitchFamily="18" charset="-128"/>
                <a:cs typeface="+mj-cs"/>
              </a:rPr>
              <a:t>斯德歌尔摩滨海建筑：</a:t>
            </a:r>
            <a:endParaRPr lang="en-US" altLang="zh-CN" sz="2000" dirty="0">
              <a:latin typeface="Adobe Fangsong Std R" pitchFamily="18" charset="-128"/>
              <a:ea typeface="Adobe Fangsong Std R" pitchFamily="18" charset="-128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000" dirty="0">
                <a:latin typeface="Adobe Fangsong Std R" pitchFamily="18" charset="-128"/>
                <a:ea typeface="Adobe Fangsong Std R" pitchFamily="18" charset="-128"/>
                <a:cs typeface="+mj-cs"/>
              </a:rPr>
              <a:t>多孔并着色的不锈钢天花板完美地复制了右下角的融冰</a:t>
            </a:r>
            <a:endParaRPr lang="fr-FR" dirty="0">
              <a:latin typeface="Adobe Fangsong Std R" pitchFamily="18" charset="-128"/>
              <a:ea typeface="Adobe Fangsong Std R" pitchFamily="18" charset="-128"/>
              <a:cs typeface="+mj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284" y="2370906"/>
            <a:ext cx="3669196" cy="1992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E971-B6D8-4449-BD44-0CAE9D9A68DB}" type="slidenum">
              <a:rPr lang="fr-FR" smtClean="0">
                <a:latin typeface="Adobe Fangsong Std R" pitchFamily="18" charset="-128"/>
                <a:ea typeface="Adobe Fangsong Std R" pitchFamily="18" charset="-128"/>
              </a:rPr>
              <a:t>21</a:t>
            </a:fld>
            <a:endParaRPr lang="fr-FR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43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3 – </a:t>
            </a:r>
            <a:r>
              <a:rPr lang="zh-CN" altLang="en-US" dirty="0"/>
              <a:t>织网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22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593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aseline="50000" dirty="0"/>
              <a:t>标准</a:t>
            </a:r>
            <a:r>
              <a:rPr lang="fr-FR" sz="3600" baseline="50000" dirty="0"/>
              <a:t>12-14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/>
              <a:t>目前有多种编织图案可选，同时具备可调节的：</a:t>
            </a:r>
            <a:endParaRPr lang="en-US" altLang="zh-CN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r>
              <a:rPr lang="zh-CN" altLang="en-US" dirty="0"/>
              <a:t>刚性</a:t>
            </a:r>
            <a:endParaRPr lang="fr-FR" dirty="0"/>
          </a:p>
          <a:p>
            <a:r>
              <a:rPr lang="zh-CN" altLang="en-US" dirty="0"/>
              <a:t>开放区域</a:t>
            </a:r>
            <a:endParaRPr lang="fr-FR" dirty="0"/>
          </a:p>
          <a:p>
            <a:r>
              <a:rPr lang="zh-CN" altLang="en-US" dirty="0"/>
              <a:t>光扩散</a:t>
            </a:r>
            <a:endParaRPr lang="en-US" altLang="zh-CN" dirty="0"/>
          </a:p>
          <a:p>
            <a:r>
              <a:rPr lang="zh-CN" altLang="en-US" dirty="0"/>
              <a:t>声透明度</a:t>
            </a:r>
            <a:endParaRPr lang="fr-FR" dirty="0"/>
          </a:p>
          <a:p>
            <a:r>
              <a:rPr lang="zh-CN" altLang="en-US" dirty="0"/>
              <a:t>颜色</a:t>
            </a:r>
            <a:endParaRPr lang="fr-FR" dirty="0"/>
          </a:p>
          <a:p>
            <a:r>
              <a:rPr lang="fr-FR" dirty="0"/>
              <a:t>…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23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4" y="4005304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4" y="1600200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00200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005304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4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不锈钢网装饰案例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24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5" name="Picture 4" descr="D:\Mes images\02 professionnel\Batilux\donnees table inter\2_foin\Matières lumières et transparences\scenographie P Lion 4 photo Dominique Azamb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7616"/>
            <a:ext cx="7560840" cy="470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73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zh-CN" altLang="en-US" sz="2400" dirty="0"/>
              <a:t>不锈钢网做外墙装饰</a:t>
            </a:r>
            <a:endParaRPr lang="fr-FR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zh-CN" altLang="en-US" sz="2000" dirty="0"/>
              <a:t>不锈钢网在装修中被广泛应用。它可做出很多效果。例如和</a:t>
            </a:r>
            <a:r>
              <a:rPr lang="en-US" altLang="zh-CN" sz="2000" dirty="0"/>
              <a:t>LED</a:t>
            </a:r>
            <a:r>
              <a:rPr lang="zh-CN" altLang="en-US" sz="2000" dirty="0"/>
              <a:t>灯产生如图所示的灯效（施华洛世奇总部大楼）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5AF66AA0-E37C-4065-8BE7-D4086C065B53}" type="slidenum">
              <a:rPr lang="fr-BE" sz="1800" smtClean="0">
                <a:latin typeface="Adobe Fangsong Std R" pitchFamily="18" charset="-128"/>
                <a:ea typeface="Adobe Fangsong Std R" pitchFamily="18" charset="-128"/>
              </a:rPr>
              <a:pPr algn="just"/>
              <a:t>25</a:t>
            </a:fld>
            <a:endParaRPr lang="fr-BE" sz="180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1027" name="Picture 3" descr="D:\Mes docs\ISSF_Closed_projects\ISSF_pptes_Hors_Corrosion\photos\Swarovski Projekt Bild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968" y="0"/>
            <a:ext cx="4662488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8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不锈钢与</a:t>
            </a:r>
            <a:r>
              <a:rPr lang="en-US" altLang="zh-CN" sz="3600" dirty="0"/>
              <a:t>LED</a:t>
            </a:r>
            <a:r>
              <a:rPr lang="zh-CN" altLang="en-US" sz="3600" dirty="0"/>
              <a:t>灯的交织</a:t>
            </a:r>
            <a:r>
              <a:rPr lang="fr-FR" sz="3600" dirty="0"/>
              <a:t> </a:t>
            </a:r>
            <a:r>
              <a:rPr lang="fr-FR" sz="3600" baseline="50000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pPr/>
              <a:t>26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7" y="2231203"/>
            <a:ext cx="3460990" cy="462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986" y="2231202"/>
            <a:ext cx="6003354" cy="46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7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4 – </a:t>
            </a:r>
            <a:r>
              <a:rPr lang="zh-CN" altLang="en-US" sz="36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参考与资料</a:t>
            </a:r>
            <a:endParaRPr lang="en-GB" sz="36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3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2"/>
              </a:rPr>
              <a:t>https://www.worldstainless.org/Files/issf/non-image-files/PDF/Euro_Inox/Finishes02_EN.pdf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http://www.ssina.com/download_a_file/special_finishes.pdf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http://www.bssa.org.uk/topics.php?article=47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5"/>
              </a:rPr>
              <a:t>www.uginox.com/sites/default/files/public/Triptyque%20Lusignan_web.pdf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http://www.poligrat.de/home/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https://www.worldstainless.org/Files/issf/non-image-files/PDF/Euro_Inox/Electropolishing_EN.pdf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http://www.legrand-sgm.fr/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https://www.worldstainless.org/Files/issf/non-image-files/PDF/Euro_Inox/3D_Finishes_EN.pdf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https://cambridgearchitectural.com/projects/ft-lauderdale-hollywood-international-airport-rental-car-center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https://www.exyd.com/waterfront-building.html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http://cambridgearchitectural.com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3"/>
              </a:rPr>
              <a:t>https://gkd.de/architekturgewebe/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4"/>
              </a:rPr>
              <a:t>http://www.diedrahtweber-architektur.com/de/anwendungen-architekturgewebe/medienfassade/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5"/>
              </a:rPr>
              <a:t>https://www.worldstainless.org/Files/issf/non-image-files/PDF/Euro_Inox/RoughnessMeasurement_EN.pdf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pPr/>
              <a:t>27</a:t>
            </a:fld>
            <a:endParaRPr lang="fr-BE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09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12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 – </a:t>
            </a:r>
            <a:r>
              <a:rPr lang="zh-CN" altLang="en-US" dirty="0"/>
              <a:t>不锈钢饰面</a:t>
            </a:r>
            <a:r>
              <a:rPr lang="fr-FR" dirty="0"/>
              <a:t> </a:t>
            </a:r>
            <a:r>
              <a:rPr lang="fr-FR" baseline="50000" dirty="0"/>
              <a:t>1,2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磨光</a:t>
            </a:r>
            <a:endParaRPr lang="en-US" altLang="zh-CN" dirty="0"/>
          </a:p>
          <a:p>
            <a:r>
              <a:rPr lang="zh-CN" altLang="en-US" dirty="0"/>
              <a:t>机械抛光和刷面处理</a:t>
            </a:r>
            <a:endParaRPr lang="fr-BE" dirty="0"/>
          </a:p>
          <a:p>
            <a:r>
              <a:rPr lang="zh-CN" altLang="en-US" dirty="0"/>
              <a:t>花纹处理</a:t>
            </a:r>
            <a:endParaRPr lang="fr-BE" dirty="0"/>
          </a:p>
          <a:p>
            <a:r>
              <a:rPr lang="zh-CN" altLang="en-US" dirty="0"/>
              <a:t>珠光处理</a:t>
            </a:r>
            <a:endParaRPr lang="fr-BE" dirty="0"/>
          </a:p>
          <a:p>
            <a:r>
              <a:rPr lang="zh-CN" altLang="en-US" dirty="0"/>
              <a:t>电抛光</a:t>
            </a:r>
            <a:endParaRPr lang="fr-BE" dirty="0"/>
          </a:p>
          <a:p>
            <a:r>
              <a:rPr lang="zh-CN" altLang="en-US" dirty="0"/>
              <a:t>着色</a:t>
            </a:r>
            <a:endParaRPr lang="en-US" altLang="zh-CN" dirty="0"/>
          </a:p>
          <a:p>
            <a:r>
              <a:rPr lang="zh-CN" altLang="en-US" dirty="0"/>
              <a:t>电解着色</a:t>
            </a:r>
            <a:endParaRPr lang="fr-BE" dirty="0"/>
          </a:p>
          <a:p>
            <a:r>
              <a:rPr lang="zh-CN" altLang="en-US" dirty="0"/>
              <a:t>电解着色与花纹处理</a:t>
            </a:r>
            <a:endParaRPr lang="en-US" altLang="zh-CN" dirty="0"/>
          </a:p>
          <a:p>
            <a:r>
              <a:rPr lang="zh-CN" altLang="en-US" dirty="0"/>
              <a:t>有机涂层</a:t>
            </a:r>
            <a:endParaRPr lang="fr-BE" dirty="0"/>
          </a:p>
          <a:p>
            <a:r>
              <a:rPr lang="zh-CN" altLang="en-US" dirty="0"/>
              <a:t>专业装饰处理</a:t>
            </a:r>
            <a:endParaRPr lang="fr-BE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3" name="Oval 2"/>
          <p:cNvSpPr/>
          <p:nvPr/>
        </p:nvSpPr>
        <p:spPr>
          <a:xfrm>
            <a:off x="6372200" y="5301208"/>
            <a:ext cx="2520280" cy="14401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有多种表面处理可供选择</a:t>
            </a:r>
            <a:endParaRPr lang="fr-FR" sz="2400" dirty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1230"/>
            <a:ext cx="8219256" cy="11430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工厂交货冷轧处理</a:t>
            </a:r>
            <a:r>
              <a:rPr lang="fr-FR" sz="3200" dirty="0"/>
              <a:t> </a:t>
            </a:r>
            <a:r>
              <a:rPr lang="fr-FR" sz="3200" baseline="30000" dirty="0"/>
              <a:t>1,3</a:t>
            </a:r>
            <a:br>
              <a:rPr lang="fr-FR" sz="3200" dirty="0"/>
            </a:br>
            <a:r>
              <a:rPr lang="zh-CN" altLang="en-US" sz="1600" dirty="0"/>
              <a:t>标准中图表</a:t>
            </a:r>
            <a:r>
              <a:rPr lang="en-US" altLang="zh-CN" sz="1600" dirty="0"/>
              <a:t>6</a:t>
            </a:r>
            <a:r>
              <a:rPr lang="zh-CN" altLang="en-US" sz="1600" dirty="0"/>
              <a:t>的</a:t>
            </a:r>
            <a:r>
              <a:rPr lang="en-US" altLang="zh-CN" sz="1600" dirty="0"/>
              <a:t>EN 10088-2</a:t>
            </a:r>
            <a:r>
              <a:rPr lang="zh-CN" altLang="en-US" sz="1600" dirty="0"/>
              <a:t>冷轧处理，并附有典型的</a:t>
            </a:r>
            <a:r>
              <a:rPr lang="en-US" sz="1600" dirty="0"/>
              <a:t>R</a:t>
            </a:r>
            <a:r>
              <a:rPr lang="zh-CN" altLang="en-US" sz="1600" dirty="0"/>
              <a:t>值</a:t>
            </a:r>
            <a:endParaRPr lang="en-GB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308512"/>
              </p:ext>
            </p:extLst>
          </p:nvPr>
        </p:nvGraphicFramePr>
        <p:xfrm>
          <a:off x="457200" y="1556792"/>
          <a:ext cx="8229600" cy="4572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符号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加工工艺路线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FFFFFF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注释</a:t>
                      </a:r>
                      <a:endParaRPr lang="fr-FR" sz="1400" b="0" dirty="0">
                        <a:solidFill>
                          <a:srgbClr val="FFFFFF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典型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(Ra)</a:t>
                      </a:r>
                    </a:p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l-GR" sz="1400" b="0" dirty="0">
                          <a:ea typeface="SimSun" panose="02010600030101010101" pitchFamily="2" charset="-122"/>
                        </a:rPr>
                        <a:t>μ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m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2B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冷轧，热处理，酸洗，调质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最常见的“冷轧”处理。不反光，处理面光滑，平滑度控制良好。由于制造商的调质技术的局限，厚度有局限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0.1-0.5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2C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冷轧，热处理，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,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未除锈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光滑，热处理后形成氧化层，适合需要后续加工、后续除锈，或者耐热环境的部件。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</a:t>
                      </a:r>
                      <a:endParaRPr lang="en-GB" sz="2000" b="0" dirty="0"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2D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冷轧，热处理，酸洗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更厚的钢板尺寸范围。平滑度不如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2B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，但对大多应用来说足以。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0.4-1.0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2E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冷轧，热处理，机械除锈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粗糙暗沉。用于不易溶于酸洗液的锈垢。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2H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冷轧，加工硬化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奥体钢的平整轧制能改进其机械性能。平滑度类似于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2B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2R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冷轧，光亮退火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高反射的镜面表面，非常平滑。通常与塑料涂层一起供应，用于后续压制。产成品通常直接可用，不需进一步处理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.05-0.1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2Q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冷轧，淬火与回火，不生锈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只用于马氏体钢（例如：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420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）。热处理的保护性环境避免生锈，或者可以在热处理后除锈。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7000155" y="277378"/>
            <a:ext cx="1786428" cy="792089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这些是最常见的</a:t>
            </a:r>
            <a:endParaRPr lang="fr-FR" dirty="0">
              <a:solidFill>
                <a:srgbClr val="C0000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4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2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常见的轧制光洁度</a:t>
            </a:r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75641"/>
              </p:ext>
            </p:extLst>
          </p:nvPr>
        </p:nvGraphicFramePr>
        <p:xfrm>
          <a:off x="457200" y="1600200"/>
          <a:ext cx="8229600" cy="4189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9344">
                <a:tc>
                  <a:txBody>
                    <a:bodyPr/>
                    <a:lstStyle/>
                    <a:p>
                      <a:endParaRPr lang="en-GB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latin typeface="Adobe Fangsong Std R" pitchFamily="18" charset="-128"/>
                          <a:ea typeface="Adobe Fangsong Std R" pitchFamily="18" charset="-128"/>
                        </a:rPr>
                        <a:t>2B</a:t>
                      </a:r>
                      <a:endParaRPr lang="en-GB" sz="18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生产出的</a:t>
                      </a:r>
                      <a:r>
                        <a:rPr lang="fr-BE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2D</a:t>
                      </a:r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产品，经过高度抛光辊轻轧后，表面更加平滑、反射性强，并出现灰色光泽。这是目前最常用的表面处理，是大多抛光和刷面处理的基础。</a:t>
                      </a:r>
                      <a:endParaRPr lang="en-US" altLang="zh-CN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351">
                <a:tc>
                  <a:txBody>
                    <a:bodyPr/>
                    <a:lstStyle/>
                    <a:p>
                      <a:endParaRPr lang="en-GB" sz="160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latin typeface="Adobe Fangsong Std R" pitchFamily="18" charset="-128"/>
                          <a:ea typeface="Adobe Fangsong Std R" pitchFamily="18" charset="-128"/>
                        </a:rPr>
                        <a:t>2D</a:t>
                      </a:r>
                      <a:endParaRPr lang="en-GB" sz="18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其表面比</a:t>
                      </a:r>
                      <a:r>
                        <a:rPr lang="en-US" altLang="zh-CN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1D</a:t>
                      </a:r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更加精细，通过冷轧，热处理和酸洗来实现。低反射的哑光表面适合工业和工程需求，也适用于建筑中对美观度要求不高的应用。</a:t>
                      </a:r>
                      <a:endParaRPr lang="nl-BE" altLang="zh-CN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  <a:p>
                      <a:pPr algn="just"/>
                      <a:endParaRPr lang="nl-BE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  <a:p>
                      <a:pPr algn="just"/>
                      <a:endParaRPr lang="en-GB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9344">
                <a:tc>
                  <a:txBody>
                    <a:bodyPr/>
                    <a:lstStyle/>
                    <a:p>
                      <a:endParaRPr lang="en-GB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latin typeface="Adobe Fangsong Std R" pitchFamily="18" charset="-128"/>
                          <a:ea typeface="Adobe Fangsong Std R" pitchFamily="18" charset="-128"/>
                        </a:rPr>
                        <a:t>2R</a:t>
                      </a:r>
                      <a:endParaRPr lang="en-GB" sz="18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600" dirty="0">
                          <a:latin typeface="Adobe Fangsong Std R" pitchFamily="18" charset="-128"/>
                          <a:ea typeface="Adobe Fangsong Std R" pitchFamily="18" charset="-128"/>
                        </a:rPr>
                        <a:t>无氧环境下光亮退火后，用抛光辊冷轧，就形成能够清晰反射影像的高度反射表面。超级平滑的表面使空气中的细菌或水分无法驻留，而且易于清理。</a:t>
                      </a:r>
                      <a:endParaRPr lang="en-GB" sz="1600" dirty="0">
                        <a:latin typeface="Adobe Fangsong Std R" pitchFamily="18" charset="-128"/>
                        <a:ea typeface="Adobe Fangsong Std R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001252"/>
            <a:ext cx="2889056" cy="10995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28800"/>
            <a:ext cx="2890800" cy="1082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365104"/>
            <a:ext cx="2890800" cy="1082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9196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特殊处理</a:t>
            </a:r>
            <a:r>
              <a:rPr lang="fr-FR" sz="3200" dirty="0"/>
              <a:t> </a:t>
            </a:r>
            <a:r>
              <a:rPr lang="fr-FR" sz="3200" baseline="30000" dirty="0"/>
              <a:t>1,3</a:t>
            </a:r>
            <a:br>
              <a:rPr lang="fr-FR" sz="3200" dirty="0"/>
            </a:br>
            <a:r>
              <a:rPr lang="zh-CN" altLang="en-US" sz="1800" dirty="0"/>
              <a:t>标准中表</a:t>
            </a:r>
            <a:r>
              <a:rPr lang="en-US" altLang="zh-CN" sz="1800" dirty="0"/>
              <a:t>6</a:t>
            </a:r>
            <a:r>
              <a:rPr lang="zh-CN" altLang="en-US" sz="1800" dirty="0"/>
              <a:t>提供的</a:t>
            </a:r>
            <a:r>
              <a:rPr lang="en-US" altLang="zh-CN" sz="1800" dirty="0"/>
              <a:t>E</a:t>
            </a:r>
            <a:r>
              <a:rPr lang="en-US" sz="1800" dirty="0"/>
              <a:t>N 10088-2 </a:t>
            </a:r>
            <a:r>
              <a:rPr lang="zh-CN" altLang="en-US" sz="1800" dirty="0"/>
              <a:t>特殊处理，同时提供典型</a:t>
            </a:r>
            <a:r>
              <a:rPr lang="en-US" sz="1800" dirty="0"/>
              <a:t>Ra</a:t>
            </a:r>
            <a:r>
              <a:rPr lang="zh-CN" altLang="en-US" sz="1800" dirty="0"/>
              <a:t>值指引</a:t>
            </a:r>
            <a:endParaRPr lang="en-GB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693932"/>
              </p:ext>
            </p:extLst>
          </p:nvPr>
        </p:nvGraphicFramePr>
        <p:xfrm>
          <a:off x="457200" y="1600200"/>
          <a:ext cx="8229600" cy="45416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符号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加工工艺路线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标注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典型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(Ra) </a:t>
                      </a:r>
                      <a:r>
                        <a:rPr lang="el-GR" sz="1400" b="0" dirty="0">
                          <a:ea typeface="SimSun" panose="02010600030101010101" pitchFamily="2" charset="-122"/>
                        </a:rPr>
                        <a:t>μ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m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1G or 2G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rgbClr val="0070C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打磨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可以在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‘1’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‘2’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级出厂品底材上加工，有着非质地，反射性不是很强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1J or 2J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刷面抛光后磨砂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可在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‘1’ 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‘2’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级出厂品底材上加工，比“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”级更平滑，反射性不强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0.2-1.0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39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1K or 2K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拉丝抛光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可以在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‘1’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‘2’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级出厂品底材上处理，最平滑的特殊非反射饰面，耐蚀性强，适合户外应用。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&lt;</a:t>
                      </a:r>
                      <a:r>
                        <a:rPr lang="fr-FR" sz="1400" b="0" baseline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0.5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82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1P or 2P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亮面抛光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可以在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‘1’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‘2’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级出厂品底材上处理。机械抛光反射表面。可以是镜面处理。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&lt; 0.1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2F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冷轧，热处理，粗糙轧辊调质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均匀的非反射哑光表面，可以在“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2B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2R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出厂品基础上加工。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039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1M or 2M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rgbClr val="0070C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花纹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可以在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‘1’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‘2’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级出厂品底材上加工。只有单面花纹。包括方格花纹钢板（一级出厂品）和精细质地处理（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级出厂品）</a:t>
                      </a:r>
                      <a:r>
                        <a:rPr lang="zh-CN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。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30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2W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rgbClr val="0070C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波纹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型材轧制（例如：梯形或正弦形）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2L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rgbClr val="0070C0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着色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用于平材（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2R, 2P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或者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2K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型）或者各种颜色的花纹（</a:t>
                      </a:r>
                      <a:r>
                        <a:rPr 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2M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）钢片底材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1S or 2S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表面涂层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可以在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‘1’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或</a:t>
                      </a:r>
                      <a:r>
                        <a:rPr lang="en-US" altLang="zh-CN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 ‘2’</a:t>
                      </a:r>
                      <a:r>
                        <a:rPr lang="zh-CN" altLang="en-US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级出厂品底材上加工。一般单侧有金属涂层，例如锡、铝或钛涂层</a:t>
                      </a:r>
                      <a:endParaRPr lang="en-US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- </a:t>
                      </a:r>
                      <a:endParaRPr lang="fr-FR" sz="1400" b="0" dirty="0">
                        <a:solidFill>
                          <a:srgbClr val="0070C0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863251" y="92076"/>
            <a:ext cx="1944216" cy="884041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有多种特殊处理的选择</a:t>
            </a:r>
            <a:endParaRPr lang="fr-FR" dirty="0">
              <a:solidFill>
                <a:srgbClr val="C0000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6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5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花纹饰面</a:t>
            </a:r>
            <a:r>
              <a:rPr lang="fr-FR" dirty="0"/>
              <a:t> </a:t>
            </a:r>
            <a:r>
              <a:rPr lang="fr-FR" baseline="50000" dirty="0"/>
              <a:t>4,5,7</a:t>
            </a:r>
            <a:br>
              <a:rPr lang="fr-FR" dirty="0"/>
            </a:br>
            <a:r>
              <a:rPr lang="zh-CN" altLang="en-US" sz="2000" dirty="0"/>
              <a:t>下列例子说明钢片单面使用花纹饰面，其级别是</a:t>
            </a:r>
            <a:r>
              <a:rPr lang="en-US" altLang="zh-CN" sz="2000" dirty="0"/>
              <a:t>2M</a:t>
            </a:r>
            <a:r>
              <a:rPr lang="zh-CN" altLang="en-US" sz="2000" dirty="0"/>
              <a:t>。目前有多种花纹可选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62" y="1843390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00" y="1843390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62" y="4362359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62" y="5584011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00" y="3095493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62" y="3095493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00" y="4381756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00" y="5584011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751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8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色彩处理</a:t>
            </a:r>
            <a:r>
              <a:rPr lang="fr-FR" baseline="50000" dirty="0">
                <a:latin typeface="SimSun" panose="02010600030101010101" pitchFamily="2" charset="-122"/>
                <a:ea typeface="SimSun" panose="02010600030101010101" pitchFamily="2" charset="-122"/>
              </a:rPr>
              <a:t>, 5,7</a:t>
            </a:r>
            <a:br>
              <a:rPr lang="fr-FR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200" dirty="0">
                <a:latin typeface="SimSun" panose="02010600030101010101" pitchFamily="2" charset="-122"/>
                <a:ea typeface="SimSun" panose="02010600030101010101" pitchFamily="2" charset="-122"/>
              </a:rPr>
              <a:t>这里仅列出了不锈钢电解着色能够制作的几种色彩</a:t>
            </a:r>
            <a:endParaRPr lang="en-GB" sz="2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42" y="1995054"/>
            <a:ext cx="3610800" cy="1082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95054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42" y="342900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42" y="486916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01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600000" cy="365125"/>
          </a:xfrm>
        </p:spPr>
        <p:txBody>
          <a:bodyPr/>
          <a:lstStyle/>
          <a:p>
            <a:fld id="{5AF66AA0-E37C-4065-8BE7-D4086C065B53}" type="slidenum">
              <a:rPr lang="fr-BE" smtClean="0">
                <a:latin typeface="Adobe Fangsong Std R" pitchFamily="18" charset="-128"/>
                <a:ea typeface="Adobe Fangsong Std R" pitchFamily="18" charset="-128"/>
              </a:rPr>
              <a:t>9</a:t>
            </a:fld>
            <a:endParaRPr lang="fr-BE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Adobe Fangsong Std R" pitchFamily="18" charset="-128"/>
                <a:ea typeface="Adobe Fangsong Std R" pitchFamily="18" charset="-128"/>
              </a:rPr>
              <a:t>蚀刻图案</a:t>
            </a:r>
            <a:r>
              <a:rPr lang="fr-FR" sz="3200" baseline="50000" dirty="0">
                <a:latin typeface="Adobe Fangsong Std R" pitchFamily="18" charset="-128"/>
                <a:ea typeface="Adobe Fangsong Std R" pitchFamily="18" charset="-128"/>
              </a:rPr>
              <a:t>4,5,7</a:t>
            </a:r>
            <a:endParaRPr lang="en-GB" sz="3200" dirty="0"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692696"/>
            <a:ext cx="8229600" cy="1659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69696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6969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1600" dirty="0">
                <a:latin typeface="Adobe Fangsong Std R" pitchFamily="18" charset="-128"/>
                <a:ea typeface="Adobe Fangsong Std R" pitchFamily="18" charset="-128"/>
              </a:rPr>
              <a:t>丝网和光刻处理技术已经发展到可以将任何图案转印到不锈钢表面，其后钢表面发生酸蚀以显示图案。酸蚀法是一种少量去除表面材料的方法。蚀刻表面会出有钝化和轻微粗糙的外观，正好与抛光或缎面抛光的没有被酸蚀的表面形成对比。此外，在酸蚀之前和之后，都可以用电化着色的方法来着色。</a:t>
            </a:r>
            <a:endParaRPr lang="en-GB" sz="1600" dirty="0">
              <a:latin typeface="Adobe Fangsong Std R" pitchFamily="18" charset="-128"/>
              <a:ea typeface="Adobe Fangsong Std R" pitchFamily="1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9" y="2317777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9" y="3789039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9" y="5280113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701" y="3789039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701" y="2317777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0544082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2694</TotalTime>
  <Words>2113</Words>
  <Application>Microsoft Office PowerPoint</Application>
  <PresentationFormat>On-screen Show (4:3)</PresentationFormat>
  <Paragraphs>197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Fangsong Std R</vt:lpstr>
      <vt:lpstr>Adobe Song Std L</vt:lpstr>
      <vt:lpstr>SimSun</vt:lpstr>
      <vt:lpstr>Arial</vt:lpstr>
      <vt:lpstr>Calibri</vt:lpstr>
      <vt:lpstr>Wingdings</vt:lpstr>
      <vt:lpstr>3_Custom Design</vt:lpstr>
      <vt:lpstr>建筑/土木工程发言稿</vt:lpstr>
      <vt:lpstr>内容</vt:lpstr>
      <vt:lpstr>1 – 不锈钢饰面 1,2</vt:lpstr>
      <vt:lpstr>工厂交货冷轧处理 1,3 标准中图表6的EN 10088-2冷轧处理，并附有典型的R值</vt:lpstr>
      <vt:lpstr>常见的轧制光洁度</vt:lpstr>
      <vt:lpstr>特殊处理 1,3 标准中表6提供的EN 10088-2 特殊处理，同时提供典型Ra值指引</vt:lpstr>
      <vt:lpstr>花纹饰面 4,5,7 下列例子说明钢片单面使用花纹饰面，其级别是2M。目前有多种花纹可选</vt:lpstr>
      <vt:lpstr>PowerPoint Presentation</vt:lpstr>
      <vt:lpstr>PowerPoint Presentation</vt:lpstr>
      <vt:lpstr>专有饰面 4,5 专业公司可以提供各种特殊的和定制的饰面 请参看下面的示例</vt:lpstr>
      <vt:lpstr>电抛光 6</vt:lpstr>
      <vt:lpstr>珠光处理 8 使用不同的珠光处理材料会改变表面外观， 例如： 小玻璃珠（上图）或碎玻璃（下图）</vt:lpstr>
      <vt:lpstr>PowerPoint Presentation</vt:lpstr>
      <vt:lpstr>建筑师们每天都在不锈钢上使用各种表面处理方法 7</vt:lpstr>
      <vt:lpstr>2 – 三维表面处理9</vt:lpstr>
      <vt:lpstr>浮雕图案 9</vt:lpstr>
      <vt:lpstr>不规则形状9 （液压成型）</vt:lpstr>
      <vt:lpstr>穿孔金属片9</vt:lpstr>
      <vt:lpstr>使用穿孔钢片的半透明玻璃板 10</vt:lpstr>
      <vt:lpstr>钢丝网板</vt:lpstr>
      <vt:lpstr>技巧的组合 11</vt:lpstr>
      <vt:lpstr>3 – 织网</vt:lpstr>
      <vt:lpstr>标准12-14</vt:lpstr>
      <vt:lpstr>不锈钢网装饰案例</vt:lpstr>
      <vt:lpstr>不锈钢网做外墙装饰</vt:lpstr>
      <vt:lpstr>不锈钢与LED灯的交织 13</vt:lpstr>
      <vt:lpstr>4 – 参考与资料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不锈钢表面</dc:title>
  <dc:creator>Bernard</dc:creator>
  <cp:keywords>建筑与土木工程, 教授, 不锈钢</cp:keywords>
  <cp:lastModifiedBy>Jo Claes</cp:lastModifiedBy>
  <cp:revision>293</cp:revision>
  <dcterms:created xsi:type="dcterms:W3CDTF">2013-01-31T08:32:33Z</dcterms:created>
  <dcterms:modified xsi:type="dcterms:W3CDTF">2020-01-28T19:49:30Z</dcterms:modified>
</cp:coreProperties>
</file>